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it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597025"/>
            <a:ext cx="7583488" cy="1679575"/>
          </a:xfrm>
        </p:spPr>
        <p:txBody>
          <a:bodyPr anchor="b" anchorCtr="0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276600"/>
            <a:ext cx="7583487" cy="175260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27892" y="838200"/>
            <a:ext cx="3474720" cy="45720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25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3" y="1371600"/>
            <a:ext cx="7583488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9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2743200"/>
            <a:ext cx="4114800" cy="28194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65760" indent="-365760">
              <a:defRPr/>
            </a:lvl1pPr>
            <a:lvl2pPr marL="731520" indent="-365760">
              <a:defRPr/>
            </a:lvl2pPr>
            <a:lvl3pPr marL="1097280" indent="-365760">
              <a:defRPr/>
            </a:lvl3pPr>
            <a:lvl4pPr marL="1463040" indent="-365760">
              <a:defRPr/>
            </a:lvl4pPr>
            <a:lvl5pPr marL="1828800" indent="-365760">
              <a:defRPr/>
            </a:lvl5pPr>
            <a:lvl6pPr marL="2194560" indent="-365760">
              <a:defRPr/>
            </a:lvl6pPr>
            <a:lvl7pPr marL="2560320" indent="-365760">
              <a:defRPr/>
            </a:lvl7pPr>
            <a:lvl8pPr marL="2926080" indent="-365760">
              <a:defRPr/>
            </a:lvl8pPr>
            <a:lvl9pPr marL="3291840" indent="-36576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Vertical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838200"/>
            <a:ext cx="1676400" cy="5053013"/>
          </a:xfrm>
        </p:spPr>
        <p:txBody>
          <a:bodyPr vert="eaVert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0"/>
            <a:ext cx="6019800" cy="505301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812" y="3254188"/>
            <a:ext cx="7580376" cy="168536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5400" b="1" kern="120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457200"/>
            <a:ext cx="4114800" cy="2743200"/>
          </a:xfrm>
          <a:prstGeom prst="roundRect">
            <a:avLst>
              <a:gd name="adj" fmla="val 10888"/>
            </a:avLst>
          </a:prstGeom>
          <a:solidFill>
            <a:schemeClr val="bg1">
              <a:lumMod val="75000"/>
            </a:schemeClr>
          </a:solidFill>
          <a:effectLst>
            <a:reflection blurRad="6350" stA="20000" endA="300" endPos="38500" dist="50800" dir="5400000" sy="-10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812" y="4953000"/>
            <a:ext cx="7580376" cy="9144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450" y="1627188"/>
            <a:ext cx="7580376" cy="1682496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4400" b="1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6450" y="3309411"/>
            <a:ext cx="7580376" cy="1755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ct val="90000"/>
              <a:buFont typeface="Wingdings" pitchFamily="2" charset="2"/>
              <a:buNone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66788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29584" cy="4288536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defRPr sz="1800"/>
            </a:lvl6pPr>
            <a:lvl7pPr marL="1603375" indent="-231775">
              <a:defRPr sz="1800"/>
            </a:lvl7pPr>
            <a:lvl8pPr marL="1828800" indent="-231775">
              <a:defRPr sz="1800"/>
            </a:lvl8pPr>
            <a:lvl9pPr marL="2060575" indent="-2317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6216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216" y="2174875"/>
            <a:ext cx="3529584" cy="3716338"/>
          </a:xfrm>
        </p:spPr>
        <p:txBody>
          <a:bodyPr>
            <a:normAutofit/>
          </a:bodyPr>
          <a:lstStyle>
            <a:lvl1pPr marL="231775" indent="-231775">
              <a:defRPr sz="1800"/>
            </a:lvl1pPr>
            <a:lvl2pPr marL="457200" indent="-231775">
              <a:defRPr sz="1800"/>
            </a:lvl2pPr>
            <a:lvl3pPr marL="688975" indent="-231775">
              <a:defRPr sz="1800"/>
            </a:lvl3pPr>
            <a:lvl4pPr marL="914400" indent="-231775">
              <a:defRPr sz="1800"/>
            </a:lvl4pPr>
            <a:lvl5pPr marL="1146175" indent="-231775">
              <a:defRPr sz="1800"/>
            </a:lvl5pPr>
            <a:lvl6pPr marL="1371600" indent="-231775">
              <a:tabLst/>
              <a:defRPr sz="1800"/>
            </a:lvl6pPr>
            <a:lvl7pPr marL="1603375" indent="-231775">
              <a:tabLst/>
              <a:defRPr sz="1800"/>
            </a:lvl7pPr>
            <a:lvl8pPr marL="1828800" indent="-231775">
              <a:tabLst/>
              <a:defRPr sz="1800"/>
            </a:lvl8pPr>
            <a:lvl9pPr marL="2060575" indent="-231775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988"/>
            <a:ext cx="3529584" cy="879475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29584" cy="3716338"/>
          </a:xfrm>
        </p:spPr>
        <p:txBody>
          <a:bodyPr>
            <a:noAutofit/>
          </a:bodyPr>
          <a:lstStyle>
            <a:lvl1pPr marL="2317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6889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9144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1461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13716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16033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1828800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060575" indent="-231775" algn="l" defTabSz="914400" rtl="0" eaLnBrk="1" latinLnBrk="0" hangingPunct="1">
              <a:buSzPct val="90000"/>
              <a:buFont typeface="Wingdings" pitchFamily="2" charset="2"/>
              <a:defRPr lang="en-US" sz="1800" kern="1200" dirty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Blank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787" y="838200"/>
            <a:ext cx="3474720" cy="1619250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5000"/>
              </a:lnSpc>
              <a:spcBef>
                <a:spcPct val="0"/>
              </a:spcBef>
              <a:buNone/>
              <a:defRPr lang="en-US" sz="3000" b="1" kern="1200" dirty="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7892" y="838200"/>
            <a:ext cx="3474720" cy="4572000"/>
          </a:xfrm>
        </p:spPr>
        <p:txBody>
          <a:bodyPr>
            <a:normAutofit/>
          </a:bodyPr>
          <a:lstStyle>
            <a:lvl1pPr marL="282575" indent="-282575">
              <a:defRPr sz="2400"/>
            </a:lvl1pPr>
            <a:lvl2pPr marL="573088" indent="-282575">
              <a:defRPr sz="2200"/>
            </a:lvl2pPr>
            <a:lvl3pPr marL="855663" indent="-282575">
              <a:defRPr sz="2000"/>
            </a:lvl3pPr>
            <a:lvl4pPr marL="1146175" indent="-282575">
              <a:defRPr sz="1800"/>
            </a:lvl4pPr>
            <a:lvl5pPr marL="1430338" indent="-282575">
              <a:defRPr sz="1800"/>
            </a:lvl5pPr>
            <a:lvl6pPr marL="1712913" indent="-282575">
              <a:defRPr sz="1800"/>
            </a:lvl6pPr>
            <a:lvl7pPr marL="2003425" indent="-282575">
              <a:defRPr sz="1800"/>
            </a:lvl7pPr>
            <a:lvl8pPr marL="2286000" indent="-282575">
              <a:defRPr sz="1800"/>
            </a:lvl8pPr>
            <a:lvl9pPr marL="2568575" indent="-282575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66787" y="2474258"/>
            <a:ext cx="3474720" cy="2743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lang="en-US" sz="1800" kern="1200" smtClean="0">
                <a:solidFill>
                  <a:schemeClr val="bg1"/>
                </a:solidFill>
                <a:effectLst>
                  <a:outerShdw blurRad="101600" dist="12700" dir="3600000" algn="tl" rotWithShape="0">
                    <a:prstClr val="black">
                      <a:alpha val="3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spcAft>
                <a:spcPts val="0"/>
              </a:spcAft>
              <a:buSzPct val="9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Text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675" y="1600200"/>
            <a:ext cx="7232650" cy="4291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11/19/2013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172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</p:sldLayoutIdLst>
  <p:txStyles>
    <p:titleStyle>
      <a:lvl1pPr algn="ctr" defTabSz="914400" rtl="0" eaLnBrk="1" latinLnBrk="0" hangingPunct="1">
        <a:lnSpc>
          <a:spcPct val="95000"/>
        </a:lnSpc>
        <a:spcBef>
          <a:spcPct val="0"/>
        </a:spcBef>
        <a:buNone/>
        <a:defRPr sz="4800" b="1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spcAft>
          <a:spcPts val="0"/>
        </a:spcAft>
        <a:buSzPct val="90000"/>
        <a:buFont typeface="Wingdings" pitchFamily="2" charset="2"/>
        <a:buChar char=""/>
        <a:defRPr sz="24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22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20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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000"/>
        </a:spcBef>
        <a:spcAft>
          <a:spcPts val="0"/>
        </a:spcAft>
        <a:buSzPct val="90000"/>
        <a:buFont typeface="Wingdings" pitchFamily="2" charset="2"/>
        <a:buChar char=""/>
        <a:defRPr sz="1800" kern="120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{"/>
        <a:defRPr lang="en-US" sz="1800" kern="1200" baseline="0" dirty="0" smtClean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000"/>
        </a:spcBef>
        <a:buSzPct val="90000"/>
        <a:buFont typeface="Wingdings" pitchFamily="2" charset="2"/>
        <a:buChar char="|"/>
        <a:defRPr lang="en-US" sz="1800" kern="1200" dirty="0">
          <a:solidFill>
            <a:schemeClr val="bg1"/>
          </a:solidFill>
          <a:effectLst>
            <a:outerShdw blurRad="101600" dist="12700" dir="3600000" algn="tl" rotWithShape="0">
              <a:prstClr val="black">
                <a:alpha val="3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2" y="877948"/>
            <a:ext cx="7583488" cy="16795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Olaudah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Equiano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272" y="2978965"/>
            <a:ext cx="3251200" cy="295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09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c. 1745 - 1797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Also known as </a:t>
            </a:r>
            <a:r>
              <a:rPr lang="en-US" sz="3200" dirty="0" err="1" smtClean="0">
                <a:solidFill>
                  <a:srgbClr val="000000"/>
                </a:solidFill>
              </a:rPr>
              <a:t>Gustavus</a:t>
            </a:r>
            <a:r>
              <a:rPr lang="en-US" sz="3200" dirty="0" smtClean="0">
                <a:solidFill>
                  <a:srgbClr val="000000"/>
                </a:solidFill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</a:rPr>
              <a:t>Vassa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African involved in the movement for the abolition of the slave trade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i="1" dirty="0" smtClean="0">
                <a:solidFill>
                  <a:srgbClr val="000000"/>
                </a:solidFill>
              </a:rPr>
              <a:t>The Interesting Narrative of the Life of </a:t>
            </a:r>
            <a:r>
              <a:rPr lang="en-US" sz="3200" i="1" dirty="0" err="1" smtClean="0">
                <a:solidFill>
                  <a:srgbClr val="000000"/>
                </a:solidFill>
              </a:rPr>
              <a:t>Olaudah</a:t>
            </a:r>
            <a:r>
              <a:rPr lang="en-US" sz="3200" i="1" dirty="0" smtClean="0">
                <a:solidFill>
                  <a:srgbClr val="000000"/>
                </a:solidFill>
              </a:rPr>
              <a:t> </a:t>
            </a:r>
            <a:r>
              <a:rPr lang="en-US" sz="3200" i="1" dirty="0" err="1" smtClean="0">
                <a:solidFill>
                  <a:srgbClr val="000000"/>
                </a:solidFill>
              </a:rPr>
              <a:t>Equiano</a:t>
            </a:r>
            <a:endParaRPr lang="en-US" sz="32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319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Early Life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355408"/>
            <a:ext cx="7232650" cy="4291013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Born in 1745 in what is now Nigeria</a:t>
            </a:r>
            <a:endParaRPr lang="en-US" sz="3200" dirty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Kidnapped at 11 and sold to slaveholders 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Sent to West Indies and then Virginia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Bought by Michael Pascal, a navy lieutenant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638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Life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Describes the horror of slavery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“Iron muzzle” - unable to speak or eat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Tried scrubbing his face as a boy – ashamed of himself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Sold to Robert King, who told him he could buy his freedom for 40 pounds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9849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Slave Narratives	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600200"/>
            <a:ext cx="7232650" cy="507038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Autobiography/Memoir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First influential slave autobiography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Book fueled a growing anti-slavery movement in the US and </a:t>
            </a:r>
            <a:r>
              <a:rPr lang="en-US" sz="3200" dirty="0" err="1" smtClean="0">
                <a:solidFill>
                  <a:srgbClr val="000000"/>
                </a:solidFill>
              </a:rPr>
              <a:t>Britian</a:t>
            </a:r>
            <a:endParaRPr lang="en-US" sz="3200" dirty="0" smtClean="0">
              <a:solidFill>
                <a:srgbClr val="000000"/>
              </a:solidFill>
            </a:endParaRPr>
          </a:p>
          <a:p>
            <a:r>
              <a:rPr lang="en-US" sz="3200" dirty="0" smtClean="0">
                <a:solidFill>
                  <a:srgbClr val="000000"/>
                </a:solidFill>
              </a:rPr>
              <a:t>Made readers see slaves as people similar to themselves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58596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D16207"/>
      </a:dk2>
      <a:lt2>
        <a:srgbClr val="F0B31E"/>
      </a:lt2>
      <a:accent1>
        <a:srgbClr val="51A6C2"/>
      </a:accent1>
      <a:accent2>
        <a:srgbClr val="51C2A9"/>
      </a:accent2>
      <a:accent3>
        <a:srgbClr val="7EC251"/>
      </a:accent3>
      <a:accent4>
        <a:srgbClr val="E1DC53"/>
      </a:accent4>
      <a:accent5>
        <a:srgbClr val="B54721"/>
      </a:accent5>
      <a:accent6>
        <a:srgbClr val="A16BB1"/>
      </a:accent6>
      <a:hlink>
        <a:srgbClr val="A40A06"/>
      </a:hlink>
      <a:folHlink>
        <a:srgbClr val="837F16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Summer">
      <a:fillStyleLst>
        <a:solidFill>
          <a:schemeClr val="phClr"/>
        </a:solidFill>
        <a:solidFill>
          <a:schemeClr val="phClr">
            <a:tint val="90000"/>
            <a:satMod val="135000"/>
          </a:schemeClr>
        </a:solidFill>
        <a:solidFill>
          <a:schemeClr val="phClr">
            <a:shade val="80000"/>
            <a:satMod val="110000"/>
          </a:schemeClr>
        </a:solidFill>
      </a:fillStyleLst>
      <a:lnStyleLst>
        <a:ln w="9525" cap="flat" cmpd="sng" algn="ctr">
          <a:solidFill>
            <a:schemeClr val="phClr">
              <a:satMod val="135000"/>
            </a:schemeClr>
          </a:solidFill>
          <a:prstDash val="solid"/>
        </a:ln>
        <a:ln w="25400" cap="flat" cmpd="sng" algn="ctr">
          <a:solidFill>
            <a:schemeClr val="phClr">
              <a:satMod val="150000"/>
            </a:schemeClr>
          </a:solidFill>
          <a:prstDash val="solid"/>
        </a:ln>
        <a:ln w="38100" cap="flat" cmpd="sng" algn="ctr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sx="101000" sy="101000" algn="ctr" rotWithShape="0">
              <a:srgbClr val="000000">
                <a:alpha val="50000"/>
              </a:srgbClr>
            </a:outerShdw>
            <a:reflection blurRad="12700" stA="20000" endPos="35000" dist="63500" dir="5400000" sy="-100000" rotWithShape="0"/>
          </a:effectLst>
        </a:effectStyle>
        <a:effectStyle>
          <a:effectLst>
            <a:outerShdw blurRad="127000" sx="103000" sy="103000" algn="ctr" rotWithShape="0">
              <a:srgbClr val="FFFFFF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morning" dir="t">
              <a:rot lat="0" lon="0" rev="12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/>
            </a:gs>
            <a:gs pos="100000">
              <a:schemeClr val="tx2"/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Summer.thmx</Template>
  <TotalTime>226</TotalTime>
  <Words>135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Summer</vt:lpstr>
      <vt:lpstr>Olaudah Equiano</vt:lpstr>
      <vt:lpstr>c. 1745 - 1797</vt:lpstr>
      <vt:lpstr>Early Life </vt:lpstr>
      <vt:lpstr>Life</vt:lpstr>
      <vt:lpstr>Slave Narratives </vt:lpstr>
    </vt:vector>
  </TitlesOfParts>
  <Company>Kean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Olaudah Equiano</dc:title>
  <dc:creator>Jamie Wasco</dc:creator>
  <cp:lastModifiedBy>Jamie Wasco</cp:lastModifiedBy>
  <cp:revision>4</cp:revision>
  <dcterms:created xsi:type="dcterms:W3CDTF">2013-11-18T02:32:49Z</dcterms:created>
  <dcterms:modified xsi:type="dcterms:W3CDTF">2013-11-19T12:47:39Z</dcterms:modified>
</cp:coreProperties>
</file>